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64" r:id="rId4"/>
    <p:sldId id="259" r:id="rId5"/>
    <p:sldId id="263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6"/>
    <p:restoredTop sz="94756"/>
  </p:normalViewPr>
  <p:slideViewPr>
    <p:cSldViewPr snapToGrid="0" snapToObjects="1">
      <p:cViewPr varScale="1">
        <p:scale>
          <a:sx n="70" d="100"/>
          <a:sy n="70" d="100"/>
        </p:scale>
        <p:origin x="3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EBC2B-A081-CA45-909E-9CDC8E536A7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A0C59-8542-6342-BD46-6C360DF6E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43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xmlns="" id="{E9B3A5E2-95C9-4749-807B-FBB92538B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9088" y="2542521"/>
            <a:ext cx="6517512" cy="1772958"/>
          </a:xfrm>
          <a:prstGeom prst="rect">
            <a:avLst/>
          </a:prstGeom>
        </p:spPr>
        <p:txBody>
          <a:bodyPr/>
          <a:lstStyle>
            <a:lvl1pPr>
              <a:defRPr sz="6000" b="0" i="0">
                <a:latin typeface="Museo 500" panose="02000000000000000000" pitchFamily="2" charset="77"/>
              </a:defRPr>
            </a:lvl1pPr>
          </a:lstStyle>
          <a:p>
            <a:r>
              <a:rPr lang="en-US" dirty="0"/>
              <a:t>Presentation title</a:t>
            </a:r>
            <a:br>
              <a:rPr lang="en-US" dirty="0"/>
            </a:br>
            <a:r>
              <a:rPr lang="en-US" dirty="0"/>
              <a:t>goes here…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xmlns="" id="{7CA21B62-9690-B64A-93D9-10053AAFFCA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69088" y="6024376"/>
            <a:ext cx="5876831" cy="38987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/>
            </a:lvl1pPr>
          </a:lstStyle>
          <a:p>
            <a:pPr lvl="0"/>
            <a:r>
              <a:rPr lang="en-US" dirty="0"/>
              <a:t>Presentation by Rebecca </a:t>
            </a:r>
            <a:r>
              <a:rPr lang="en-US" dirty="0" err="1"/>
              <a:t>Nichells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8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507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1">
            <a:extLst>
              <a:ext uri="{FF2B5EF4-FFF2-40B4-BE49-F238E27FC236}">
                <a16:creationId xmlns:a16="http://schemas.microsoft.com/office/drawing/2014/main" xmlns="" id="{55A75820-531C-DB45-ABC6-70CCBBBC41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9088" y="498568"/>
            <a:ext cx="6517512" cy="711667"/>
          </a:xfrm>
          <a:prstGeom prst="rect">
            <a:avLst/>
          </a:prstGeom>
        </p:spPr>
        <p:txBody>
          <a:bodyPr/>
          <a:lstStyle>
            <a:lvl1pPr>
              <a:defRPr sz="4500" b="0" i="0">
                <a:latin typeface="Museo 500" panose="02000000000000000000" pitchFamily="2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17">
            <a:extLst>
              <a:ext uri="{FF2B5EF4-FFF2-40B4-BE49-F238E27FC236}">
                <a16:creationId xmlns:a16="http://schemas.microsoft.com/office/drawing/2014/main" xmlns="" id="{EAB7DC5C-D469-4443-8B00-19E225A76D7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69088" y="1680976"/>
            <a:ext cx="8319418" cy="352303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/>
            </a:lvl1pPr>
          </a:lstStyle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fugit.</a:t>
            </a:r>
          </a:p>
        </p:txBody>
      </p:sp>
    </p:spTree>
    <p:extLst>
      <p:ext uri="{BB962C8B-B14F-4D97-AF65-F5344CB8AC3E}">
        <p14:creationId xmlns:p14="http://schemas.microsoft.com/office/powerpoint/2010/main" val="362663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1">
            <a:extLst>
              <a:ext uri="{FF2B5EF4-FFF2-40B4-BE49-F238E27FC236}">
                <a16:creationId xmlns:a16="http://schemas.microsoft.com/office/drawing/2014/main" xmlns="" id="{55A75820-531C-DB45-ABC6-70CCBBBC41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9088" y="498568"/>
            <a:ext cx="6517512" cy="711667"/>
          </a:xfrm>
          <a:prstGeom prst="rect">
            <a:avLst/>
          </a:prstGeom>
        </p:spPr>
        <p:txBody>
          <a:bodyPr/>
          <a:lstStyle>
            <a:lvl1pPr>
              <a:defRPr sz="4500" b="0" i="0">
                <a:latin typeface="Museo 500" panose="02000000000000000000" pitchFamily="2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17">
            <a:extLst>
              <a:ext uri="{FF2B5EF4-FFF2-40B4-BE49-F238E27FC236}">
                <a16:creationId xmlns:a16="http://schemas.microsoft.com/office/drawing/2014/main" xmlns="" id="{EAB7DC5C-D469-4443-8B00-19E225A76D7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69088" y="1680976"/>
            <a:ext cx="5526912" cy="352303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/>
            </a:lvl1pPr>
          </a:lstStyle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ADE0871E-FAA4-B74C-8110-DFA54671C4D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77318" y="1680974"/>
            <a:ext cx="4746811" cy="35230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57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1">
            <a:extLst>
              <a:ext uri="{FF2B5EF4-FFF2-40B4-BE49-F238E27FC236}">
                <a16:creationId xmlns:a16="http://schemas.microsoft.com/office/drawing/2014/main" xmlns="" id="{55A75820-531C-DB45-ABC6-70CCBBBC41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9088" y="498568"/>
            <a:ext cx="6517512" cy="711667"/>
          </a:xfrm>
          <a:prstGeom prst="rect">
            <a:avLst/>
          </a:prstGeom>
        </p:spPr>
        <p:txBody>
          <a:bodyPr/>
          <a:lstStyle>
            <a:lvl1pPr>
              <a:defRPr sz="4500" b="0" i="0">
                <a:latin typeface="Museo 500" panose="02000000000000000000" pitchFamily="2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17">
            <a:extLst>
              <a:ext uri="{FF2B5EF4-FFF2-40B4-BE49-F238E27FC236}">
                <a16:creationId xmlns:a16="http://schemas.microsoft.com/office/drawing/2014/main" xmlns="" id="{EAB7DC5C-D469-4443-8B00-19E225A76D7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69088" y="1680976"/>
            <a:ext cx="8319418" cy="3523036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</a:lstStyle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fugit.</a:t>
            </a:r>
          </a:p>
          <a:p>
            <a:pPr lvl="0"/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699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4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1">
            <a:extLst>
              <a:ext uri="{FF2B5EF4-FFF2-40B4-BE49-F238E27FC236}">
                <a16:creationId xmlns:a16="http://schemas.microsoft.com/office/drawing/2014/main" xmlns="" id="{55A75820-531C-DB45-ABC6-70CCBBBC41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9088" y="498568"/>
            <a:ext cx="6517512" cy="711667"/>
          </a:xfrm>
          <a:prstGeom prst="rect">
            <a:avLst/>
          </a:prstGeom>
        </p:spPr>
        <p:txBody>
          <a:bodyPr/>
          <a:lstStyle>
            <a:lvl1pPr>
              <a:defRPr sz="4500" b="0" i="0">
                <a:latin typeface="Museo 500" panose="02000000000000000000" pitchFamily="2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xmlns="" id="{9D2A53CC-7ED7-E84C-9DCA-18553883D1E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77318" y="1680974"/>
            <a:ext cx="4746811" cy="35230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xmlns="" id="{2397F6B2-F32D-2447-B797-0DA75376CD2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9088" y="1680974"/>
            <a:ext cx="4746811" cy="35230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6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BC0F87C-892D-3E4D-8729-A636C5F0492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481263"/>
            <a:ext cx="14914883" cy="137903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C4895AA-7290-D44B-86C8-550B1071888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16688" y="381965"/>
            <a:ext cx="4011353" cy="109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98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D457F0BA-525C-0C46-B4A0-09A773F528C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6010275"/>
            <a:ext cx="121920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75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4" r:id="rId3"/>
    <p:sldLayoutId id="2147483667" r:id="rId4"/>
    <p:sldLayoutId id="214748366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124113F-72B7-AB41-B4A6-C9EDD981CD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81263"/>
            <a:ext cx="14914883" cy="137903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2C6C6BA7-9898-A642-9B52-219F29F042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688" y="381965"/>
            <a:ext cx="4011353" cy="10951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2357825-9183-B84B-8A11-B368F874348C}"/>
              </a:ext>
            </a:extLst>
          </p:cNvPr>
          <p:cNvSpPr txBox="1"/>
          <p:nvPr/>
        </p:nvSpPr>
        <p:spPr>
          <a:xfrm>
            <a:off x="569088" y="2459504"/>
            <a:ext cx="65281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Museo 500" panose="02000000000000000000" pitchFamily="2" charset="77"/>
              </a:rPr>
              <a:t>NYHDIF March 2019</a:t>
            </a:r>
          </a:p>
          <a:p>
            <a:r>
              <a:rPr lang="en-US" sz="6000" dirty="0" smtClean="0">
                <a:latin typeface="Museo 500" panose="02000000000000000000" pitchFamily="2" charset="77"/>
              </a:rPr>
              <a:t>Update</a:t>
            </a:r>
            <a:endParaRPr lang="en-US" sz="6000" dirty="0">
              <a:latin typeface="Museo 500" panose="02000000000000000000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3FF6634-BF8C-BA41-980F-34A25F093956}"/>
              </a:ext>
            </a:extLst>
          </p:cNvPr>
          <p:cNvSpPr txBox="1"/>
          <p:nvPr/>
        </p:nvSpPr>
        <p:spPr>
          <a:xfrm>
            <a:off x="569088" y="4780746"/>
            <a:ext cx="63545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Lee Rickles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Twitter @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YHCareRecord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Email   hnf-tr.yhcr@nhs.net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08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3155" y="1"/>
            <a:ext cx="9189971" cy="603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74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9CF3D0-3BA7-3644-AF17-9341B172D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2012DA-D6AF-A441-970C-B95D272BAD2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69088" y="1369370"/>
            <a:ext cx="10733788" cy="383464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Systems of Systems region integration hub has been commissioned.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Wave 1 Systems of System site; Leeds Hospital, </a:t>
            </a:r>
            <a:r>
              <a:rPr lang="en-US" dirty="0" err="1" smtClean="0"/>
              <a:t>Rotherham</a:t>
            </a:r>
            <a:r>
              <a:rPr lang="en-US" dirty="0" smtClean="0"/>
              <a:t> Hospital and Humber Teaching are now flowing data.  </a:t>
            </a:r>
            <a:r>
              <a:rPr lang="en-US" dirty="0" err="1" smtClean="0"/>
              <a:t>Doncaster</a:t>
            </a:r>
            <a:r>
              <a:rPr lang="en-US" dirty="0" smtClean="0"/>
              <a:t> &amp; Bassetlaw Hospital and  YAS soon to follow. replaced </a:t>
            </a:r>
            <a:r>
              <a:rPr lang="en-US" dirty="0" err="1"/>
              <a:t>Rotherham</a:t>
            </a:r>
            <a:r>
              <a:rPr lang="en-US" dirty="0"/>
              <a:t> Council </a:t>
            </a:r>
            <a:r>
              <a:rPr lang="en-US" dirty="0" smtClean="0"/>
              <a:t>in wave 1.  All wave 1 are planned to be completed April 2019.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Specification for region wide population health solution has been drafted and is going to market.  Planned award by the end of April 2019.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Professional services tender has been completed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Joinedup</a:t>
            </a:r>
            <a:r>
              <a:rPr lang="en-US" dirty="0" smtClean="0"/>
              <a:t> Yorkshire &amp; Humber public engagement completed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9 </a:t>
            </a:r>
            <a:r>
              <a:rPr lang="en-US" dirty="0"/>
              <a:t>GP practices from Humber, Coast and Vale are loading information into the revamped Leeds Care </a:t>
            </a:r>
            <a:r>
              <a:rPr lang="en-US" dirty="0" smtClean="0"/>
              <a:t>Record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Digital baseline assessment nearing completion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59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9CF3D0-3BA7-3644-AF17-9341B172D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2012DA-D6AF-A441-970C-B95D272BAD2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69088" y="1369370"/>
            <a:ext cx="10733788" cy="383464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£3.15M capital has been released for FY19/20.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£4.35M capital is planned for FY20/21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Yorkshire &amp; Humber Digital Care Board has agreed to fund the first two substantive positions (CTO and Architect) in the Digital Care Team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next Yorkshire &amp; Humber Care Record Delivery Board is scheduled for the 13 March 2019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Cyber security review to take place in March 2019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 new SRO is being recruited to replace Richard </a:t>
            </a:r>
            <a:r>
              <a:rPr lang="en-US" dirty="0" smtClean="0"/>
              <a:t>Corbridge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Learning from Local event being scheduled for 13 June 2019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Planning with each ICS/STP for FY20/21 to take place in March 2019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19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69088" y="498568"/>
            <a:ext cx="7535618" cy="711667"/>
          </a:xfrm>
        </p:spPr>
        <p:txBody>
          <a:bodyPr/>
          <a:lstStyle/>
          <a:p>
            <a:r>
              <a:rPr lang="en-GB" dirty="0" smtClean="0"/>
              <a:t>Summary of </a:t>
            </a:r>
            <a:r>
              <a:rPr lang="en-GB" dirty="0" err="1" smtClean="0"/>
              <a:t>Joinedup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Yorkshire &amp; Humber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09" y="1911640"/>
            <a:ext cx="3524692" cy="40474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3768" y="193501"/>
            <a:ext cx="6138232" cy="59063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r="1970"/>
          <a:stretch/>
        </p:blipFill>
        <p:spPr>
          <a:xfrm>
            <a:off x="3555720" y="1965429"/>
            <a:ext cx="2414570" cy="31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23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233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Museo 500</vt:lpstr>
      <vt:lpstr>1</vt:lpstr>
      <vt:lpstr>2</vt:lpstr>
      <vt:lpstr>PowerPoint Presentation</vt:lpstr>
      <vt:lpstr>PowerPoint Presentation</vt:lpstr>
      <vt:lpstr>Progress </vt:lpstr>
      <vt:lpstr>Progress </vt:lpstr>
      <vt:lpstr>Summary of Joinedup  Yorkshire &amp; Humber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Summers</dc:creator>
  <cp:lastModifiedBy>Alan Baker</cp:lastModifiedBy>
  <cp:revision>22</cp:revision>
  <dcterms:created xsi:type="dcterms:W3CDTF">2018-11-15T14:14:10Z</dcterms:created>
  <dcterms:modified xsi:type="dcterms:W3CDTF">2019-03-08T09:15:45Z</dcterms:modified>
</cp:coreProperties>
</file>